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0" r:id="rId2"/>
    <p:sldId id="263" r:id="rId3"/>
    <p:sldId id="276" r:id="rId4"/>
    <p:sldId id="271" r:id="rId5"/>
    <p:sldId id="308" r:id="rId6"/>
    <p:sldId id="275" r:id="rId7"/>
    <p:sldId id="304" r:id="rId8"/>
    <p:sldId id="309" r:id="rId9"/>
    <p:sldId id="302" r:id="rId10"/>
    <p:sldId id="262" r:id="rId11"/>
    <p:sldId id="303" r:id="rId12"/>
    <p:sldId id="310" r:id="rId13"/>
    <p:sldId id="306" r:id="rId14"/>
    <p:sldId id="305" r:id="rId15"/>
    <p:sldId id="307" r:id="rId16"/>
    <p:sldId id="26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3346" autoAdjust="0"/>
  </p:normalViewPr>
  <p:slideViewPr>
    <p:cSldViewPr snapToGrid="0">
      <p:cViewPr varScale="1">
        <p:scale>
          <a:sx n="67" d="100"/>
          <a:sy n="67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67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15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471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954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021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接下来我们将从这五个方面来介绍这篇文章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82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2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514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7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hyperlink" Target="https://github.com/GT-SALT/MixTex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88625"/>
            <a:ext cx="12204000" cy="2110740"/>
            <a:chOff x="0" y="0"/>
            <a:chExt cx="12204000" cy="211074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03935" y="1342390"/>
              <a:ext cx="3562350" cy="76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2426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014788" y="1713772"/>
            <a:ext cx="7531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ACL2020 @ A Novel Graph-based Multi-modal Fusion Encoder for Neural Machine Translation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23" y="1619416"/>
            <a:ext cx="3378919" cy="253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72038" y="4601136"/>
            <a:ext cx="5821117" cy="365125"/>
          </a:xfrm>
        </p:spPr>
        <p:txBody>
          <a:bodyPr/>
          <a:lstStyle/>
          <a:p>
            <a:r>
              <a:rPr lang="en-US" altLang="zh-CN" sz="1800" u="sng" kern="0">
                <a:solidFill>
                  <a:srgbClr val="0563C1"/>
                </a:solidFill>
                <a:effectLst/>
                <a:latin typeface="NimbusMonL-Regu"/>
                <a:cs typeface="NimbusMonL-Regu"/>
                <a:hlinkClick r:id="rId9"/>
              </a:rPr>
              <a:t>Code &amp; data:</a:t>
            </a:r>
            <a:r>
              <a:rPr lang="en-US" altLang="zh-CN" sz="1800" u="sng" kern="0">
                <a:solidFill>
                  <a:srgbClr val="0563C1"/>
                </a:solidFill>
                <a:effectLst/>
                <a:latin typeface="NimbusMonL-Regu"/>
                <a:cs typeface="NimbusMonL-Regu"/>
              </a:rPr>
              <a:t> https://github.com/DeepLearnXMU/GMNMT.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374505" y="239395"/>
            <a:ext cx="212852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ATAI</a:t>
            </a:r>
            <a:endParaRPr lang="zh-CN" altLang="en-US" sz="15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18400" y="604204"/>
            <a:ext cx="467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Technique of Artificial  Intelligence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6620" y="6133465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2020.11.2  •  ChongQing</a:t>
            </a:r>
            <a:r>
              <a:rPr lang="en-US" altLang="zh-CN"/>
              <a:t> 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4394809" y="4966261"/>
            <a:ext cx="6835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Binyan Zhang</a:t>
            </a:r>
          </a:p>
          <a:p>
            <a:pPr algn="ctr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zby@2018.cqut.edu.cn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B73B3FB-97C4-4A96-8C47-EA7BF419C3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3772" y="3413628"/>
            <a:ext cx="5957959" cy="10442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4DF2DC-02D1-4B90-9E25-CE360D48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154" y="1974692"/>
            <a:ext cx="5677419" cy="392643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A7DBBF5-11A8-4CAD-A896-279F8A6B5C39}"/>
              </a:ext>
            </a:extLst>
          </p:cNvPr>
          <p:cNvSpPr txBox="1"/>
          <p:nvPr/>
        </p:nvSpPr>
        <p:spPr>
          <a:xfrm>
            <a:off x="1272012" y="1569227"/>
            <a:ext cx="6147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sensitivity experiment: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776337-E5B7-4481-8232-68CDB903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5" y="2068996"/>
            <a:ext cx="5019675" cy="3371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30DD30-7E56-4A0D-8930-5A7C4FB79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71" y="2032782"/>
            <a:ext cx="50006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8B97DA-8B53-45DE-B6F8-B21410E55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20" y="1861450"/>
            <a:ext cx="4290253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779E0A-79A7-4E8E-BDE4-38D79E371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75" y="2068996"/>
            <a:ext cx="50196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1D4D0D-C077-4CFF-8AFC-8F59735DD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85" y="2263371"/>
            <a:ext cx="10086704" cy="28521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40B9E45-1D47-45E4-84F5-C6DE9CB85E94}"/>
              </a:ext>
            </a:extLst>
          </p:cNvPr>
          <p:cNvSpPr txBox="1"/>
          <p:nvPr/>
        </p:nvSpPr>
        <p:spPr>
          <a:xfrm>
            <a:off x="1272012" y="1596386"/>
            <a:ext cx="6147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study: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8E35E0-E489-4585-BBDE-2D4E8449D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20" y="2408483"/>
            <a:ext cx="6414853" cy="29594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91E9C6-984B-4311-A5A4-1FFAFD90F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533" y="2408483"/>
            <a:ext cx="4943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6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3D26B0-0782-4D47-AC04-6BCC26548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2223534"/>
            <a:ext cx="10125075" cy="28765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6FCE20B-F757-46DD-A7F3-12512F982904}"/>
              </a:ext>
            </a:extLst>
          </p:cNvPr>
          <p:cNvSpPr txBox="1"/>
          <p:nvPr/>
        </p:nvSpPr>
        <p:spPr>
          <a:xfrm>
            <a:off x="1272012" y="1569227"/>
            <a:ext cx="6147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6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66329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056230-7A79-4AAD-9145-85DD0DF1DB82}"/>
              </a:ext>
            </a:extLst>
          </p:cNvPr>
          <p:cNvSpPr txBox="1"/>
          <p:nvPr/>
        </p:nvSpPr>
        <p:spPr>
          <a:xfrm>
            <a:off x="1221086" y="1889732"/>
            <a:ext cx="9371468" cy="307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arenR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first learn the contextual representation of each node within the same modality, so that it can better determine the degree of inter-modal fusion according to its own context.</a:t>
            </a:r>
          </a:p>
          <a:p>
            <a:pPr algn="l">
              <a:lnSpc>
                <a:spcPct val="150000"/>
              </a:lnSpc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It assign different encoding parameters to different modalities, which has been</a:t>
            </a: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shown effective in our experiments.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18" name="矩形 17"/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7455" y="1165860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2060"/>
                </a:solidFill>
                <a:effectLst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2060"/>
                </a:solidFill>
                <a:effectLst/>
              </a:rPr>
              <a:t>Motivation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2060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2060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2060"/>
                </a:solidFill>
                <a:effectLst/>
              </a:rPr>
              <a:t>Conclusion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Background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147679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kern="100" spc="20" dirty="0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" name="图片 1">
            <a:extLst>
              <a:ext uri="{FF2B5EF4-FFF2-40B4-BE49-F238E27FC236}">
                <a16:creationId xmlns:a16="http://schemas.microsoft.com/office/drawing/2014/main" id="{FE586A9A-121C-4708-8572-6B97A536E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72" y="1840069"/>
            <a:ext cx="4768407" cy="35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B0CE65-9122-4011-8ACE-59787EE756DE}"/>
              </a:ext>
            </a:extLst>
          </p:cNvPr>
          <p:cNvSpPr txBox="1"/>
          <p:nvPr/>
        </p:nvSpPr>
        <p:spPr>
          <a:xfrm>
            <a:off x="7232479" y="2059394"/>
            <a:ext cx="399244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1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original text</a:t>
            </a:r>
            <a:r>
              <a:rPr lang="zh-CN" altLang="en-US" sz="2000" b="1" kern="1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kern="100" spc="2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b="1" kern="100" spc="2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kern="1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 padding a boat on a river near the bank</a:t>
            </a:r>
            <a:r>
              <a:rPr lang="en-US" altLang="zh-CN" sz="1600" kern="10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altLang="zh-CN" sz="1600" kern="100" spc="2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kern="10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Translation:</a:t>
            </a:r>
          </a:p>
          <a:p>
            <a:endParaRPr lang="en-US" altLang="zh-CN" b="1" kern="100" spc="2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zh-CN" altLang="zh-CN" sz="1600" kern="100" spc="2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男子在</a:t>
            </a:r>
            <a:r>
              <a:rPr lang="zh-CN" altLang="en-US" sz="1600" b="1" kern="100" spc="2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银行</a:t>
            </a:r>
            <a:r>
              <a:rPr lang="zh-CN" altLang="zh-CN" sz="1600" kern="100" spc="2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附近的一条河上划着船</a:t>
            </a:r>
            <a:r>
              <a:rPr lang="zh-CN" altLang="en-US" sz="1600" kern="100" spc="2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sz="1600" kern="100" spc="20" dirty="0"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buAutoNum type="arabicParenR"/>
            </a:pPr>
            <a:r>
              <a:rPr lang="zh-CN" altLang="en-US" sz="1600" kern="100" spc="20" dirty="0">
                <a:ea typeface="宋体" panose="02010600030101010101" pitchFamily="2" charset="-122"/>
              </a:rPr>
              <a:t>男子在</a:t>
            </a:r>
            <a:r>
              <a:rPr lang="zh-CN" altLang="en-US" sz="1600" b="1" kern="100" spc="20" dirty="0">
                <a:solidFill>
                  <a:srgbClr val="FF0000"/>
                </a:solidFill>
                <a:ea typeface="宋体" panose="02010600030101010101" pitchFamily="2" charset="-122"/>
              </a:rPr>
              <a:t>河岸</a:t>
            </a:r>
            <a:r>
              <a:rPr lang="zh-CN" altLang="en-US" sz="1600" kern="100" spc="20" dirty="0">
                <a:ea typeface="宋体" panose="02010600030101010101" pitchFamily="2" charset="-122"/>
              </a:rPr>
              <a:t>附近的一条河上划着船。</a:t>
            </a:r>
            <a:endParaRPr lang="en-US" altLang="zh-CN" sz="1600" kern="100" spc="20" dirty="0">
              <a:ea typeface="宋体" panose="02010600030101010101" pitchFamily="2" charset="-122"/>
            </a:endParaRPr>
          </a:p>
          <a:p>
            <a:endParaRPr lang="en-US" altLang="zh-CN" kern="100" spc="2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F5F04B-AEB2-4E58-A1E3-7D093C470048}"/>
              </a:ext>
            </a:extLst>
          </p:cNvPr>
          <p:cNvSpPr txBox="1"/>
          <p:nvPr/>
        </p:nvSpPr>
        <p:spPr>
          <a:xfrm>
            <a:off x="3628924" y="5451520"/>
            <a:ext cx="1477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kern="1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     CH</a:t>
            </a:r>
          </a:p>
          <a:p>
            <a:endParaRPr lang="en-US" altLang="zh-CN" sz="1800" b="1" kern="100" spc="2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kern="100" spc="2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kern="100" spc="2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4ED37AB-873A-4397-9A96-9CC8F2E64823}"/>
              </a:ext>
            </a:extLst>
          </p:cNvPr>
          <p:cNvCxnSpPr/>
          <p:nvPr/>
        </p:nvCxnSpPr>
        <p:spPr>
          <a:xfrm>
            <a:off x="4086879" y="5631254"/>
            <a:ext cx="2716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60646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B01138-7566-4964-B7C0-945D47B2DC19}"/>
              </a:ext>
            </a:extLst>
          </p:cNvPr>
          <p:cNvSpPr txBox="1"/>
          <p:nvPr/>
        </p:nvSpPr>
        <p:spPr>
          <a:xfrm>
            <a:off x="1048293" y="2061522"/>
            <a:ext cx="10337830" cy="3078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 each input image into a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feature 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object-based image features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initialize the model, 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or supplement source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sequences;</a:t>
            </a:r>
          </a:p>
          <a:p>
            <a:pPr>
              <a:lnSpc>
                <a:spcPct val="150000"/>
              </a:lnSpc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 Representing each image as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features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can be exploited as extra context.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DDFDFBB-CFD0-4992-8F4D-C69EEF50E388}"/>
              </a:ext>
            </a:extLst>
          </p:cNvPr>
          <p:cNvSpPr txBox="1">
            <a:spLocks/>
          </p:cNvSpPr>
          <p:nvPr/>
        </p:nvSpPr>
        <p:spPr>
          <a:xfrm>
            <a:off x="970629" y="791875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/>
              <a:t>Background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4" name="对象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76AD5B93-4DF4-4BA8-BD16-A50D96718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037" y="1582758"/>
            <a:ext cx="10067925" cy="436245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A19BC7C7-EA4F-4FF3-8805-8A6819B1C21E}"/>
              </a:ext>
            </a:extLst>
          </p:cNvPr>
          <p:cNvSpPr txBox="1">
            <a:spLocks/>
          </p:cNvSpPr>
          <p:nvPr/>
        </p:nvSpPr>
        <p:spPr>
          <a:xfrm>
            <a:off x="990600" y="750911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82544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BCF2CF-9BEE-4AA2-86BC-D3231E55E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2652"/>
            <a:ext cx="7622611" cy="40022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854A9D-7B3E-475F-AA9D-C448B067E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790" y="1452652"/>
            <a:ext cx="4279337" cy="4132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36575F-B9DF-4191-9F40-4B403EDA6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178" y="2179415"/>
            <a:ext cx="4279337" cy="3755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DE34EA-9307-489D-9648-C564385AB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874" y="2777928"/>
            <a:ext cx="4509168" cy="1173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549EC-5290-4312-A77B-6381C4FC6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9" y="4079403"/>
            <a:ext cx="4175534" cy="1112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3A3089-41D6-4C3E-8850-E299DD47D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7684" y="5296711"/>
            <a:ext cx="3186598" cy="7770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92952E-0ACC-4D28-B13C-62475CE9D7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226" y="5651791"/>
            <a:ext cx="1000125" cy="3333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E1B3229-3B27-474C-8F94-5237570E3E1E}"/>
              </a:ext>
            </a:extLst>
          </p:cNvPr>
          <p:cNvSpPr txBox="1"/>
          <p:nvPr/>
        </p:nvSpPr>
        <p:spPr>
          <a:xfrm>
            <a:off x="734226" y="6200187"/>
            <a:ext cx="6529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Zhengyuan Yang. 2019. A fast and accurate one-stage approach to visual grounding. In Proceedings</a:t>
            </a:r>
          </a:p>
          <a:p>
            <a:pPr algn="l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ICCV 2019, pages 4682–4692.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DA49A46-259E-440B-86F6-BC8BFE0C893F}"/>
              </a:ext>
            </a:extLst>
          </p:cNvPr>
          <p:cNvSpPr txBox="1"/>
          <p:nvPr/>
        </p:nvSpPr>
        <p:spPr>
          <a:xfrm>
            <a:off x="995881" y="121961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Encoder: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C491CCA-694E-4F45-A712-9AACE268D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2775"/>
            <a:ext cx="7622611" cy="40022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4A133A-8A6E-433B-9AAA-28B61672E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714" y="1579925"/>
            <a:ext cx="4581525" cy="904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8C9A0D-367E-4236-A091-B5E0FA834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107" y="2604802"/>
            <a:ext cx="3362325" cy="4762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0ACBB8D-6312-452F-9D32-58F159786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714" y="3714854"/>
            <a:ext cx="4152759" cy="56049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FD7D395-0E2C-451D-A8A9-8BF078731133}"/>
              </a:ext>
            </a:extLst>
          </p:cNvPr>
          <p:cNvSpPr txBox="1"/>
          <p:nvPr/>
        </p:nvSpPr>
        <p:spPr>
          <a:xfrm>
            <a:off x="995881" y="1219617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Decoder: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975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351190-114B-4544-891B-BB2121741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061" y="2109457"/>
            <a:ext cx="5457825" cy="38290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B0422F6-2D35-415E-90AF-34C2412E6D3E}"/>
              </a:ext>
            </a:extLst>
          </p:cNvPr>
          <p:cNvSpPr txBox="1"/>
          <p:nvPr/>
        </p:nvSpPr>
        <p:spPr>
          <a:xfrm>
            <a:off x="1272012" y="1569227"/>
            <a:ext cx="6147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in the Multi30K dataset: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7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43494D-DE85-4C6E-92C9-F3D821A8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84" y="1726189"/>
            <a:ext cx="9658350" cy="44196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E5571066-13C6-4EC5-BF0A-6B03070BC04C}"/>
              </a:ext>
            </a:extLst>
          </p:cNvPr>
          <p:cNvSpPr/>
          <p:nvPr/>
        </p:nvSpPr>
        <p:spPr>
          <a:xfrm>
            <a:off x="1548136" y="5350598"/>
            <a:ext cx="9406551" cy="23539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98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292</Words>
  <Application>Microsoft Office PowerPoint</Application>
  <PresentationFormat>宽屏</PresentationFormat>
  <Paragraphs>76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Bahnschrift Condensed</vt:lpstr>
      <vt:lpstr>NimbusMonL-Regu</vt:lpstr>
      <vt:lpstr>等线</vt:lpstr>
      <vt:lpstr>黑体</vt:lpstr>
      <vt:lpstr>华康俪金黑W8(P)</vt:lpstr>
      <vt:lpstr>楷体</vt:lpstr>
      <vt:lpstr>宋体</vt:lpstr>
      <vt:lpstr>Arial</vt:lpstr>
      <vt:lpstr>Gill Sans Ultra Bold</vt:lpstr>
      <vt:lpstr>Times New Roman</vt:lpstr>
      <vt:lpstr>Wingdings</vt:lpstr>
      <vt:lpstr>Office 主题​​</vt:lpstr>
      <vt:lpstr>Equation.KSEE3</vt:lpstr>
      <vt:lpstr>PowerPoint 演示文稿</vt:lpstr>
      <vt:lpstr>Outline</vt:lpstr>
      <vt:lpstr>Background</vt:lpstr>
      <vt:lpstr>PowerPoint 演示文稿</vt:lpstr>
      <vt:lpstr>PowerPoint 演示文稿</vt:lpstr>
      <vt:lpstr>Approach</vt:lpstr>
      <vt:lpstr>Approach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Conclusion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1 23</cp:lastModifiedBy>
  <cp:revision>1125</cp:revision>
  <dcterms:created xsi:type="dcterms:W3CDTF">2017-04-22T07:59:00Z</dcterms:created>
  <dcterms:modified xsi:type="dcterms:W3CDTF">2020-11-17T12:59:05Z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